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7" r:id="rId2"/>
    <p:sldMasterId id="2147483694" r:id="rId3"/>
    <p:sldMasterId id="2147483711" r:id="rId4"/>
    <p:sldMasterId id="2147483728" r:id="rId5"/>
    <p:sldMasterId id="2147483745" r:id="rId6"/>
  </p:sldMasterIdLst>
  <p:notesMasterIdLst>
    <p:notesMasterId r:id="rId10"/>
  </p:notesMasterIdLst>
  <p:sldIdLst>
    <p:sldId id="256" r:id="rId7"/>
    <p:sldId id="257" r:id="rId8"/>
    <p:sldId id="258" r:id="rId9"/>
  </p:sldIdLst>
  <p:sldSz cx="12192000" cy="6858000"/>
  <p:notesSz cx="677545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лгат Темирулы Смагулов" initials="ТТС" lastIdx="5" clrIdx="0">
    <p:extLst>
      <p:ext uri="{19B8F6BF-5375-455C-9EA6-DF929625EA0E}">
        <p15:presenceInfo xmlns:p15="http://schemas.microsoft.com/office/powerpoint/2012/main" userId="S-1-5-21-1715567821-1326574676-1417001333-127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3403" autoAdjust="0"/>
  </p:normalViewPr>
  <p:slideViewPr>
    <p:cSldViewPr>
      <p:cViewPr varScale="1">
        <p:scale>
          <a:sx n="85" d="100"/>
          <a:sy n="85" d="100"/>
        </p:scale>
        <p:origin x="34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7854" y="0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EA493-F2EF-4764-A26E-2E6CF2E8598B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545" y="4705350"/>
            <a:ext cx="542036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7854" y="9408981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2777E-C348-48BE-BC8C-DB557F82DF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34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8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4050836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2"/>
            <a:ext cx="130474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8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4050840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AA3B-5ED4-4665-BAEB-7F636798CCE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34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44C2-4B63-422E-A2C6-14CE72B7454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81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9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9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2A8D-ABD2-4743-90CB-963B8510046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0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9F61-F7FB-433C-8007-617429748F6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82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52"/>
            <a:ext cx="4185624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8" y="2737252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6438-D296-42E9-B2F6-1AB5F7D6E57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95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8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B8AF-DAAA-4F2A-86EF-B7A4BE08205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57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3022-7D39-46D0-BAC0-5F516C909B7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59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30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75FC-0F5F-46BC-B2D6-B3309B2BAC3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20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8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5934-9155-4767-8FD8-A8C358BAE3A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8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9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9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B5BF-DAF8-4415-B45C-4D019CCBE28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04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9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FEC-E8AD-4484-BA28-9A686E3627B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”</a:t>
            </a:r>
            <a:endParaRPr lang="en-US" sz="1800" dirty="0">
              <a:solidFill>
                <a:srgbClr val="0070C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10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9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9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690B-732D-4B40-B526-B904100AF46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75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9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8C74-B1C7-4C84-B757-DC7338E940C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07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2700870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9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CE55-7B6A-4EF0-9636-09F927A5999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15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C891-BC72-4389-836A-9078B6F59A2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38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6"/>
            <a:ext cx="130474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DE85-9277-4B1C-AB25-0FE33FD3D7C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97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8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4050842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B822-777E-49A9-97CA-D46A51D52B5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92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6FF-49DA-4D99-9DDD-61DC0A09756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94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1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1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4C7E-7596-4A00-BCB8-C07C45E6566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13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0392-0BF6-4653-ADE0-C935CD4E80F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20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54"/>
            <a:ext cx="4185624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9" y="2737254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087D-6B37-4A43-A5E4-F1E644F0F8F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57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9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3ABC-E79A-43DD-886F-C70F4790D98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04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09E0-6529-4611-B003-BC7F391BDEA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4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32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4C58-C9AD-407A-8737-462E4B0116B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82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9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5B67-D97B-4774-850D-5523080923F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339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1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1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DE3C-72D0-4DEB-B81B-DA487863354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48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1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6206-A887-4875-BDEE-36A86E17C6F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”</a:t>
            </a:r>
            <a:endParaRPr lang="en-US" sz="1800" dirty="0">
              <a:solidFill>
                <a:srgbClr val="0070C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28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1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1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E80F-5C97-4E61-9780-80C91BF3A2B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68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1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D053-4F74-4B4D-BE09-7884575D71D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6379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1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6809-1CFD-466C-8324-FAE3012A9B3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97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24A8-ADC9-4FE0-BF0F-BEC593A2FE3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69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8"/>
            <a:ext cx="130474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5364-5E6E-4A19-ACB0-904B8D26074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67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8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4050844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3327-1352-4051-A1AA-336FE782793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5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8"/>
            <a:ext cx="4185624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8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0CA1-2C18-49AA-85EE-6F5AD9DDD55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4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2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2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0C67-F8B9-4CCF-99D6-EDA9BA1F4D6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49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D301-4A34-442B-A265-54C0234274E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23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56"/>
            <a:ext cx="4185624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90" y="2737256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F23-C5E1-4E14-BF81-A2CF69264F3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8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1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527-9E96-48AB-9D77-0D080E205CE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95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5E7-9E0A-43AC-96A4-2319EDF1261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608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3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AEA0-E401-4679-B37A-70613E6023A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24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41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529F-85C0-4D4F-8943-2AF4325E8C4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553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2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2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B7D-1F4B-4E7E-8E82-F14F53565E1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64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2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9A89-D32F-4727-85DB-D85CE41F506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”</a:t>
            </a:r>
            <a:endParaRPr lang="en-US" sz="1800" dirty="0">
              <a:solidFill>
                <a:srgbClr val="0070C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3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2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2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5DE0-65A3-4AEB-812A-7A3BE2D95EE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68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2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B095-1FA0-4D8B-8467-798DD505232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917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2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055F-D159-4222-BB45-3B94A2D8E6A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48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B640-6A1C-43BE-8AA2-C692F9D45EB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30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10"/>
            <a:ext cx="130474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DD45-4208-472D-92DB-CA6CEB1530A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00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8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388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4050848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6B26-80AA-44EA-98F6-07A74FB2C69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7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2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0A31-BDC6-40A2-922D-4EAD7D64F7A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13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3" y="2700871"/>
            <a:ext cx="8596668" cy="1826581"/>
          </a:xfrm>
        </p:spPr>
        <p:txBody>
          <a:bodyPr anchor="b"/>
          <a:lstStyle>
            <a:lvl1pPr algn="l">
              <a:defRPr sz="32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3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6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34A3-8E37-49D7-B9EE-2EFC9348213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162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CFA5-1CE7-4370-9797-9A52C66582F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61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4" cy="576262"/>
          </a:xfrm>
        </p:spPr>
        <p:txBody>
          <a:bodyPr anchor="b">
            <a:noAutofit/>
          </a:bodyPr>
          <a:lstStyle>
            <a:lvl1pPr marL="0" indent="0">
              <a:buNone/>
              <a:defRPr sz="1950" b="0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60"/>
            <a:ext cx="4185624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1950" b="0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92" y="2737260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5ECF-35C7-40B0-AEC4-41F3CB580C8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1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3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BAB-EF25-44FB-AEF8-7E84E7A7555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76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CCAA-7BCC-45A4-A224-336ECB36DBF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30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162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38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138"/>
            </a:lvl1pPr>
            <a:lvl2pPr marL="371364" indent="0">
              <a:buNone/>
              <a:defRPr sz="1138"/>
            </a:lvl2pPr>
            <a:lvl3pPr marL="742727" indent="0">
              <a:buNone/>
              <a:defRPr sz="975"/>
            </a:lvl3pPr>
            <a:lvl4pPr marL="1114091" indent="0">
              <a:buNone/>
              <a:defRPr sz="813"/>
            </a:lvl4pPr>
            <a:lvl5pPr marL="1485454" indent="0">
              <a:buNone/>
              <a:defRPr sz="813"/>
            </a:lvl5pPr>
            <a:lvl6pPr marL="1856818" indent="0">
              <a:buNone/>
              <a:defRPr sz="813"/>
            </a:lvl6pPr>
            <a:lvl7pPr marL="2228181" indent="0">
              <a:buNone/>
              <a:defRPr sz="813"/>
            </a:lvl7pPr>
            <a:lvl8pPr marL="2599545" indent="0">
              <a:buNone/>
              <a:defRPr sz="813"/>
            </a:lvl8pPr>
            <a:lvl9pPr marL="2970909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B6CD-6486-45C0-B430-C41381D378A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097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195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43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71475" indent="0">
              <a:buNone/>
              <a:defRPr sz="1300"/>
            </a:lvl2pPr>
            <a:lvl3pPr marL="742950" indent="0">
              <a:buNone/>
              <a:defRPr sz="1300"/>
            </a:lvl3pPr>
            <a:lvl4pPr marL="1114425" indent="0">
              <a:buNone/>
              <a:defRPr sz="1300"/>
            </a:lvl4pPr>
            <a:lvl5pPr marL="1485900" indent="0">
              <a:buNone/>
              <a:defRPr sz="1300"/>
            </a:lvl5pPr>
            <a:lvl6pPr marL="1857375" indent="0">
              <a:buNone/>
              <a:defRPr sz="1300"/>
            </a:lvl6pPr>
            <a:lvl7pPr marL="2228850" indent="0">
              <a:buNone/>
              <a:defRPr sz="1300"/>
            </a:lvl7pPr>
            <a:lvl8pPr marL="2600325" indent="0">
              <a:buNone/>
              <a:defRPr sz="1300"/>
            </a:lvl8pPr>
            <a:lvl9pPr marL="2971800" indent="0">
              <a:buNone/>
              <a:defRPr sz="13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28CE-C7F5-4F34-A154-11264524D75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050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3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3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6866-339D-4F09-809D-B73CE4C6B85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317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>
              <a:buFontTx/>
              <a:buNone/>
              <a:defRPr/>
            </a:lvl2pPr>
            <a:lvl3pPr marL="742950" indent="0">
              <a:buFontTx/>
              <a:buNone/>
              <a:defRPr/>
            </a:lvl3pPr>
            <a:lvl4pPr marL="1114425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3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0873-9AA5-4BBB-B5D7-C41D727FA50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r>
              <a:rPr lang="en-US" sz="65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r>
              <a:rPr lang="en-US" sz="65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”</a:t>
            </a:r>
            <a:endParaRPr lang="en-US" sz="1463" dirty="0">
              <a:solidFill>
                <a:srgbClr val="0070C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497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3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3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7716-D5CC-4A79-8484-2A2C8DA094B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70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FontTx/>
              <a:buNone/>
              <a:defRPr/>
            </a:lvl2pPr>
            <a:lvl3pPr marL="742950" indent="0">
              <a:buFontTx/>
              <a:buNone/>
              <a:defRPr/>
            </a:lvl3pPr>
            <a:lvl4pPr marL="1114425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3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7E41-AF62-4C57-B04F-3669815CCE1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r>
              <a:rPr lang="en-US" sz="65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r>
              <a:rPr lang="en-US" sz="65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04050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50">
                <a:solidFill>
                  <a:schemeClr val="accent1"/>
                </a:solidFill>
              </a:defRPr>
            </a:lvl1pPr>
            <a:lvl2pPr marL="371475" indent="0">
              <a:buFontTx/>
              <a:buNone/>
              <a:defRPr/>
            </a:lvl2pPr>
            <a:lvl3pPr marL="742950" indent="0">
              <a:buFontTx/>
              <a:buNone/>
              <a:defRPr/>
            </a:lvl3pPr>
            <a:lvl4pPr marL="1114425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3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4E3D-FD82-427D-9822-A836491CA89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80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F042-AF57-4051-8B5D-D3C74B0FE75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3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14"/>
            <a:ext cx="130474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5B9E-4B35-42C5-A1B7-052E9163A23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284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Yermek.Abdibekov\Desktop\2017-09-15 Костанай инвест\Titul_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5" b="51705"/>
          <a:stretch/>
        </p:blipFill>
        <p:spPr bwMode="auto">
          <a:xfrm>
            <a:off x="7721600" y="0"/>
            <a:ext cx="4470400" cy="30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ermek.Abdibekov\Desktop\2017-09-15 Костанай инвест\Titul_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6"/>
          <a:stretch/>
        </p:blipFill>
        <p:spPr bwMode="auto">
          <a:xfrm>
            <a:off x="0" y="-4048"/>
            <a:ext cx="772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6053" y="3236979"/>
            <a:ext cx="5472608" cy="182420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488" y="5157192"/>
            <a:ext cx="4224469" cy="48160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2849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33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2837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17"/>
            <a:ext cx="12189884" cy="68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8151" y="2311214"/>
            <a:ext cx="4992555" cy="768085"/>
          </a:xfrm>
        </p:spPr>
        <p:txBody>
          <a:bodyPr anchor="ctr" anchorCtr="0"/>
          <a:lstStyle>
            <a:lvl1pPr algn="ctr">
              <a:defRPr sz="2667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1697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2674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1866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33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7883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1186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1212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26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8155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96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5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7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39E2-1DD0-4BA5-BDCF-2839B3382C9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7" y="6041367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8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8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9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45879-AA14-4C7B-BDB2-734F31D92B2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8" y="6041369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5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9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9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71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D3A6-AE4D-46A5-ACB8-DB29BAB9144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9" y="6041371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71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3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4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2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75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F6579-3A65-436E-81FC-A1572923951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9" y="60413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7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5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hf hdr="0" ftr="0" dt="0"/>
  <p:txStyles>
    <p:titleStyle>
      <a:lvl1pPr algn="l" defTabSz="371475" rtl="0" eaLnBrk="1" latinLnBrk="0" hangingPunct="1">
        <a:spcBef>
          <a:spcPct val="0"/>
        </a:spcBef>
        <a:buNone/>
        <a:defRPr sz="292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8606" indent="-278606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3647" indent="-232172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28688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00163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71638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43113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14588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86063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157538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162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966" y="274639"/>
            <a:ext cx="59526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9491-2A57-4D9D-B185-B179AB244317}" type="datetimeFigureOut">
              <a:rPr lang="ru-RU" smtClean="0"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C6FEC-1191-4521-965B-D1C5B7E3F8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63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1219170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632" y="6237313"/>
            <a:ext cx="5832648" cy="3768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г. </a:t>
            </a:r>
            <a:r>
              <a:rPr lang="ru-RU" b="1" dirty="0" smtClean="0"/>
              <a:t>Алматы</a:t>
            </a:r>
            <a:r>
              <a:rPr lang="ru-RU" b="1" dirty="0"/>
              <a:t>, </a:t>
            </a:r>
            <a:r>
              <a:rPr lang="ru-RU" dirty="0" smtClean="0"/>
              <a:t>2022</a:t>
            </a:r>
            <a:r>
              <a:rPr lang="ru-RU" b="1" dirty="0" smtClean="0"/>
              <a:t>г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Результаты оценки </a:t>
            </a:r>
            <a:r>
              <a:rPr lang="ru-RU" b="0" dirty="0">
                <a:solidFill>
                  <a:srgbClr val="003300"/>
                </a:solidFill>
                <a:cs typeface="Times New Roman" panose="02020603050405020304" pitchFamily="18" charset="0"/>
              </a:rPr>
              <a:t>корпоративного 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9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83432" y="1268760"/>
            <a:ext cx="9919578" cy="216024"/>
          </a:xfrm>
        </p:spPr>
        <p:txBody>
          <a:bodyPr/>
          <a:lstStyle/>
          <a:p>
            <a:pPr algn="ctr"/>
            <a:r>
              <a:rPr lang="ru-RU" sz="1100" dirty="0"/>
              <a:t>Соответствие уровня корпоративного управления требованиям АО «ФРП «Даму» лучшей практике на 23.12.2021 составляет 90,8% </a:t>
            </a:r>
            <a:endParaRPr lang="ru-RU" sz="1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DEAEFE-8941-4FF9-B0C8-1C308F181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1" r="3063"/>
          <a:stretch/>
        </p:blipFill>
        <p:spPr>
          <a:xfrm>
            <a:off x="1631504" y="1556792"/>
            <a:ext cx="7763535" cy="48247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71464" y="28556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/>
              <a:t>Основные результаты оценки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1600" dirty="0"/>
              <a:t>Резюме по компонентам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8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44624"/>
            <a:ext cx="5952661" cy="1143000"/>
          </a:xfrm>
        </p:spPr>
        <p:txBody>
          <a:bodyPr/>
          <a:lstStyle/>
          <a:p>
            <a:pPr defTabSz="914400"/>
            <a:r>
              <a:rPr lang="ru-RU" altLang="ru-RU" sz="1800" dirty="0">
                <a:latin typeface="+mn-lt"/>
                <a:ea typeface="+mn-ea"/>
                <a:cs typeface="+mn-cs"/>
              </a:rPr>
              <a:t>Основные результаты оценки</a:t>
            </a:r>
            <a:br>
              <a:rPr lang="ru-RU" altLang="ru-RU" sz="1800" dirty="0">
                <a:latin typeface="+mn-lt"/>
                <a:ea typeface="+mn-ea"/>
                <a:cs typeface="+mn-cs"/>
              </a:rPr>
            </a:br>
            <a:r>
              <a:rPr lang="ru-RU" altLang="ru-RU" sz="1600" b="0" dirty="0">
                <a:latin typeface="+mn-lt"/>
                <a:ea typeface="+mn-ea"/>
                <a:cs typeface="+mn-cs"/>
              </a:rPr>
              <a:t>Сравнение с оценкой СВА</a:t>
            </a:r>
            <a:endParaRPr lang="ru-RU" sz="1800" b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402737"/>
              </p:ext>
            </p:extLst>
          </p:nvPr>
        </p:nvGraphicFramePr>
        <p:xfrm>
          <a:off x="911424" y="1210871"/>
          <a:ext cx="8572500" cy="53677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95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38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Наименование раздела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Процент соответствия</a:t>
                      </a:r>
                    </a:p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Процент соответствия</a:t>
                      </a:r>
                    </a:p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1. Структура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96,1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95,0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Структура корпоративного управления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95,5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95,0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Общая приверженность принципам корпоративного управления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93,8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Права финансово-заинтересованных сторон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96,4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89,3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Конфликт интересов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95,0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Разграничение компетенций 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95,0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2. Процессы 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85,6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86,3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5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Эффективность совета директоров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90,4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87,5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Концепция устойчивого развития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95,0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9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Система управления устойчивого развития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67,7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Не применимо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3584806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Вознаграждение и преемственность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83,3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90,0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Управление рисками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85,5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85,0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Планирование и мониторинг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81,3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75,0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3. Прозрачность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92,3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93,3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3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Информационная политика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81,3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68,8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Раскрытие финансовой информации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89,3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85,7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Раскрытие нефинансовой информации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86,4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95,5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Аудиторский процесс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Внутренний аудит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98,3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Итоговая оценка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90,8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91,2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683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92D050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Другая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92D050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Другая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92D050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Facet">
  <a:themeElements>
    <a:clrScheme name="Другая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92D050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4_Facet">
  <a:themeElements>
    <a:clrScheme name="Другая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92D050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1_Тема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02894594-E936-4137-965A-F72B3145387C}" vid="{A2BC048C-B781-45FB-A478-824A77CC65AF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17762</TotalTime>
  <Words>139</Words>
  <Application>Microsoft Office PowerPoint</Application>
  <PresentationFormat>Широкоэкранный</PresentationFormat>
  <Paragraphs>70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Тема1</vt:lpstr>
      <vt:lpstr>1_Facet</vt:lpstr>
      <vt:lpstr>2_Facet</vt:lpstr>
      <vt:lpstr>3_Facet</vt:lpstr>
      <vt:lpstr>4_Facet</vt:lpstr>
      <vt:lpstr>1_Тема1</vt:lpstr>
      <vt:lpstr>Результаты оценки корпоративного управления</vt:lpstr>
      <vt:lpstr>Соответствие уровня корпоративного управления требованиям АО «ФРП «Даму» лучшей практике на 23.12.2021 составляет 90,8% </vt:lpstr>
      <vt:lpstr>Основные результаты оценки Сравнение с оценкой СВА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Свод и анализ результатов мониторинга Программы «Дорожная карта бизнеса 2020», Программы развития моногородов на 2012-2020 и Специального плана развития предпринимательства в городе Жанаозен на 2012-2014 годы и Единой программы поддержки и развития бизнеса «Дорожная карта бизнеса 2020»</dc:title>
  <dc:creator>Талгат Темирулы Смагулов</dc:creator>
  <cp:lastModifiedBy>Айгуль Муратбековна Нурсеитова</cp:lastModifiedBy>
  <cp:revision>468</cp:revision>
  <cp:lastPrinted>2020-09-29T06:01:18Z</cp:lastPrinted>
  <dcterms:created xsi:type="dcterms:W3CDTF">2016-09-22T11:53:06Z</dcterms:created>
  <dcterms:modified xsi:type="dcterms:W3CDTF">2022-06-30T03:52:28Z</dcterms:modified>
</cp:coreProperties>
</file>